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Darker Grotesque"/>
      <p:regular r:id="rId19"/>
      <p:bold r:id="rId20"/>
    </p:embeddedFont>
    <p:embeddedFont>
      <p:font typeface="Poppins Medium"/>
      <p:regular r:id="rId21"/>
      <p:bold r:id="rId22"/>
      <p:italic r:id="rId23"/>
      <p:boldItalic r:id="rId24"/>
    </p:embeddedFont>
    <p:embeddedFont>
      <p:font typeface="Red Hat Display"/>
      <p:regular r:id="rId25"/>
      <p:bold r:id="rId26"/>
      <p:italic r:id="rId27"/>
      <p:boldItalic r:id="rId28"/>
    </p:embeddedFont>
    <p:embeddedFont>
      <p:font typeface="Nunito Sans SemiBold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  <p:embeddedFont>
      <p:font typeface="Archivo"/>
      <p:regular r:id="rId37"/>
      <p:bold r:id="rId38"/>
      <p:italic r:id="rId39"/>
      <p:boldItalic r:id="rId40"/>
    </p:embeddedFont>
    <p:embeddedFont>
      <p:font typeface="Nunito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-boldItalic.fntdata"/><Relationship Id="rId20" Type="http://schemas.openxmlformats.org/officeDocument/2006/relationships/font" Target="fonts/DarkerGrotesque-bold.fntdata"/><Relationship Id="rId42" Type="http://schemas.openxmlformats.org/officeDocument/2006/relationships/font" Target="fonts/NunitoSans-bold.fntdata"/><Relationship Id="rId41" Type="http://schemas.openxmlformats.org/officeDocument/2006/relationships/font" Target="fonts/NunitoSans-regular.fntdata"/><Relationship Id="rId22" Type="http://schemas.openxmlformats.org/officeDocument/2006/relationships/font" Target="fonts/PoppinsMedium-bold.fntdata"/><Relationship Id="rId44" Type="http://schemas.openxmlformats.org/officeDocument/2006/relationships/font" Target="fonts/NunitoSans-boldItalic.fntdata"/><Relationship Id="rId21" Type="http://schemas.openxmlformats.org/officeDocument/2006/relationships/font" Target="fonts/PoppinsMedium-regular.fntdata"/><Relationship Id="rId43" Type="http://schemas.openxmlformats.org/officeDocument/2006/relationships/font" Target="fonts/NunitoSans-italic.fntdata"/><Relationship Id="rId24" Type="http://schemas.openxmlformats.org/officeDocument/2006/relationships/font" Target="fonts/PoppinsMedium-boldItalic.fntdata"/><Relationship Id="rId23" Type="http://schemas.openxmlformats.org/officeDocument/2006/relationships/font" Target="fonts/Poppi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edHatDisplay-bold.fntdata"/><Relationship Id="rId25" Type="http://schemas.openxmlformats.org/officeDocument/2006/relationships/font" Target="fonts/RedHatDisplay-regular.fntdata"/><Relationship Id="rId28" Type="http://schemas.openxmlformats.org/officeDocument/2006/relationships/font" Target="fonts/RedHatDisplay-boldItalic.fntdata"/><Relationship Id="rId27" Type="http://schemas.openxmlformats.org/officeDocument/2006/relationships/font" Target="fonts/RedHatDispl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Sans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SansSemiBold-italic.fntdata"/><Relationship Id="rId30" Type="http://schemas.openxmlformats.org/officeDocument/2006/relationships/font" Target="fonts/NunitoSansSemiBold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NunitoSans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font" Target="fonts/Poppins-regular.fntdata"/><Relationship Id="rId37" Type="http://schemas.openxmlformats.org/officeDocument/2006/relationships/font" Target="fonts/Archivo-regular.fnt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font" Target="fonts/Poppins-italic.fntdata"/><Relationship Id="rId39" Type="http://schemas.openxmlformats.org/officeDocument/2006/relationships/font" Target="fonts/Archivo-italic.fntdata"/><Relationship Id="rId16" Type="http://schemas.openxmlformats.org/officeDocument/2006/relationships/font" Target="fonts/Poppins-bold.fntdata"/><Relationship Id="rId38" Type="http://schemas.openxmlformats.org/officeDocument/2006/relationships/font" Target="fonts/Archivo-bold.fntdata"/><Relationship Id="rId19" Type="http://schemas.openxmlformats.org/officeDocument/2006/relationships/font" Target="fonts/DarkerGrotesque-regular.fntdata"/><Relationship Id="rId18" Type="http://schemas.openxmlformats.org/officeDocument/2006/relationships/font" Target="fonts/Poppins-boldItalic.fntdata"/></Relationships>
</file>

<file path=ppt/media/image1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62a0e622a7_0_1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62a0e622a7_0_1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62a0e622a7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62a0e622a7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62a0e622a7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62a0e622a7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62a0e622a7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62a0e622a7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62a0e622a7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62a0e622a7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2a0e622a7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2a0e622a7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62a0e622a7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62a0e622a7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62a0e622a7_0_1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62a0e622a7_0_1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62a0e622a7_0_1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62a0e622a7_0_1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30" name="Google Shape;130;p12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42" name="Google Shape;142;p13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65" name="Google Shape;165;p1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5" name="Google Shape;175;p16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6" name="Google Shape;176;p16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3" name="Google Shape;183;p17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4" name="Google Shape;184;p17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6" name="Google Shape;186;p17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87" name="Google Shape;187;p17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6" name="Google Shape;196;p18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7" name="Google Shape;197;p18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8" name="Google Shape;198;p18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9" name="Google Shape;199;p18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0" name="Google Shape;200;p18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1" name="Google Shape;201;p18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2" name="Google Shape;202;p18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3" name="Google Shape;203;p18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4" name="Google Shape;204;p18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5" name="Google Shape;205;p18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6" name="Google Shape;206;p18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7" name="Google Shape;207;p18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8" name="Google Shape;208;p18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9" name="Google Shape;209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19" name="Google Shape;219;p18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5" name="Google Shape;225;p19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6" name="Google Shape;226;p19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7" name="Google Shape;227;p19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8" name="Google Shape;228;p19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9" name="Google Shape;229;p19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1" name="Google Shape;231;p19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19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39" name="Google Shape;239;p20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3" name="Google Shape;243;p20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7" name="Google Shape;267;p21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2" name="Google Shape;272;p21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" name="Google Shape;273;p21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4" name="Google Shape;274;p21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5" name="Google Shape;275;p21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1" name="Google Shape;281;p22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2" name="Google Shape;282;p22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22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1" name="Google Shape;291;p22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2" name="Google Shape;302;p23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3" name="Google Shape;303;p23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4" name="Google Shape;304;p23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p23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6" name="Google Shape;316;p24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7" name="Google Shape;317;p24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8" name="Google Shape;318;p24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43" name="Google Shape;34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8" name="Google Shape;358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73" name="Google Shape;373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4" name="Google Shape;374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5" name="Google Shape;375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83" name="Google Shape;383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9" name="Google Shape;49;p5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0" name="Google Shape;400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9" name="Google Shape;419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8" name="Google Shape;68;p6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1" name="Google Shape;71;p6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75" name="Google Shape;75;p6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Balram97215/Employee-Attri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Balram97215/Employee-Attri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/>
          <p:nvPr/>
        </p:nvSpPr>
        <p:spPr>
          <a:xfrm>
            <a:off x="3448117" y="3693650"/>
            <a:ext cx="22479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27" name="Google Shape;427;p45"/>
          <p:cNvSpPr txBox="1"/>
          <p:nvPr>
            <p:ph type="title"/>
          </p:nvPr>
        </p:nvSpPr>
        <p:spPr>
          <a:xfrm>
            <a:off x="1230200" y="687996"/>
            <a:ext cx="6683700" cy="29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on the button</a:t>
            </a:r>
            <a:endParaRPr/>
          </a:p>
        </p:txBody>
      </p:sp>
      <p:sp>
        <p:nvSpPr>
          <p:cNvPr id="428" name="Google Shape;428;p45"/>
          <p:cNvSpPr txBox="1"/>
          <p:nvPr>
            <p:ph idx="1" type="subTitle"/>
          </p:nvPr>
        </p:nvSpPr>
        <p:spPr>
          <a:xfrm>
            <a:off x="1230200" y="2545400"/>
            <a:ext cx="7229100" cy="11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review the full project files, code, and insights designed to demonstrate my capabilities for your consideration.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45">
            <a:hlinkClick r:id="rId3"/>
          </p:cNvPr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repo</a:t>
            </a:r>
            <a:endParaRPr/>
          </a:p>
        </p:txBody>
      </p:sp>
      <p:sp>
        <p:nvSpPr>
          <p:cNvPr id="430" name="Google Shape;430;p45"/>
          <p:cNvSpPr/>
          <p:nvPr/>
        </p:nvSpPr>
        <p:spPr>
          <a:xfrm>
            <a:off x="3980852" y="4211142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1" name="Google Shape;431;p4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Predicting Employee Attrition </a:t>
            </a:r>
            <a:endParaRPr sz="3900"/>
          </a:p>
        </p:txBody>
      </p:sp>
      <p:sp>
        <p:nvSpPr>
          <p:cNvPr id="437" name="Google Shape;437;p46"/>
          <p:cNvSpPr txBox="1"/>
          <p:nvPr>
            <p:ph idx="1" type="subTitle"/>
          </p:nvPr>
        </p:nvSpPr>
        <p:spPr>
          <a:xfrm>
            <a:off x="2398700" y="3265625"/>
            <a:ext cx="4346700" cy="13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Portfolio Project by Balram Iyengar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Demonstrating HR Analytics and Classification Modeling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6"/>
          <p:cNvSpPr/>
          <p:nvPr/>
        </p:nvSpPr>
        <p:spPr>
          <a:xfrm rot="-395291">
            <a:off x="3110326" y="3199308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9" name="Google Shape;439;p46"/>
          <p:cNvSpPr/>
          <p:nvPr/>
        </p:nvSpPr>
        <p:spPr>
          <a:xfrm rot="-509448">
            <a:off x="4276371" y="3322374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/>
          <p:nvPr/>
        </p:nvSpPr>
        <p:spPr>
          <a:xfrm>
            <a:off x="3577325" y="5365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45" name="Google Shape;445;p47"/>
          <p:cNvSpPr/>
          <p:nvPr/>
        </p:nvSpPr>
        <p:spPr>
          <a:xfrm>
            <a:off x="3577325" y="12286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46" name="Google Shape;446;p47"/>
          <p:cNvSpPr/>
          <p:nvPr/>
        </p:nvSpPr>
        <p:spPr>
          <a:xfrm>
            <a:off x="3577325" y="19206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47" name="Google Shape;447;p47"/>
          <p:cNvSpPr/>
          <p:nvPr/>
        </p:nvSpPr>
        <p:spPr>
          <a:xfrm>
            <a:off x="3577325" y="26127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48" name="Google Shape;448;p47"/>
          <p:cNvSpPr/>
          <p:nvPr/>
        </p:nvSpPr>
        <p:spPr>
          <a:xfrm>
            <a:off x="3577325" y="33047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49" name="Google Shape;449;p47"/>
          <p:cNvSpPr/>
          <p:nvPr/>
        </p:nvSpPr>
        <p:spPr>
          <a:xfrm>
            <a:off x="3577325" y="39968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50" name="Google Shape;450;p47"/>
          <p:cNvCxnSpPr/>
          <p:nvPr/>
        </p:nvCxnSpPr>
        <p:spPr>
          <a:xfrm>
            <a:off x="4087725" y="10826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47"/>
          <p:cNvCxnSpPr/>
          <p:nvPr/>
        </p:nvCxnSpPr>
        <p:spPr>
          <a:xfrm>
            <a:off x="4087725" y="17747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47"/>
          <p:cNvCxnSpPr/>
          <p:nvPr/>
        </p:nvCxnSpPr>
        <p:spPr>
          <a:xfrm>
            <a:off x="4087725" y="24667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7"/>
          <p:cNvCxnSpPr/>
          <p:nvPr/>
        </p:nvCxnSpPr>
        <p:spPr>
          <a:xfrm>
            <a:off x="4087725" y="31588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7"/>
          <p:cNvCxnSpPr/>
          <p:nvPr/>
        </p:nvCxnSpPr>
        <p:spPr>
          <a:xfrm>
            <a:off x="4087725" y="38508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47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56" name="Google Shape;456;p47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57" name="Google Shape;457;p47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58" name="Google Shape;458;p47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59" name="Google Shape;459;p47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60" name="Google Shape;460;p47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61" name="Google Shape;461;p47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462" name="Google Shape;462;p47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section title</a:t>
            </a:r>
            <a:endParaRPr/>
          </a:p>
        </p:txBody>
      </p:sp>
      <p:sp>
        <p:nvSpPr>
          <p:cNvPr id="463" name="Google Shape;463;p47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section title</a:t>
            </a:r>
            <a:endParaRPr/>
          </a:p>
        </p:txBody>
      </p:sp>
      <p:sp>
        <p:nvSpPr>
          <p:cNvPr id="464" name="Google Shape;464;p47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section title</a:t>
            </a:r>
            <a:endParaRPr/>
          </a:p>
        </p:txBody>
      </p:sp>
      <p:sp>
        <p:nvSpPr>
          <p:cNvPr id="465" name="Google Shape;465;p47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section title</a:t>
            </a:r>
            <a:endParaRPr/>
          </a:p>
        </p:txBody>
      </p:sp>
      <p:sp>
        <p:nvSpPr>
          <p:cNvPr id="466" name="Google Shape;466;p47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section title</a:t>
            </a:r>
            <a:endParaRPr/>
          </a:p>
        </p:txBody>
      </p:sp>
      <p:sp>
        <p:nvSpPr>
          <p:cNvPr id="467" name="Google Shape;467;p47"/>
          <p:cNvSpPr txBox="1"/>
          <p:nvPr>
            <p:ph type="title"/>
          </p:nvPr>
        </p:nvSpPr>
        <p:spPr>
          <a:xfrm>
            <a:off x="228600" y="256925"/>
            <a:ext cx="2926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468" name="Google Shape;468;p47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69" name="Google Shape;469;p47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70" name="Google Shape;470;p47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71" name="Google Shape;471;p47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72" name="Google Shape;472;p47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73" name="Google Shape;473;p47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00</a:t>
            </a:r>
            <a:endParaRPr/>
          </a:p>
        </p:txBody>
      </p:sp>
      <p:sp>
        <p:nvSpPr>
          <p:cNvPr id="474" name="Google Shape;474;p47"/>
          <p:cNvSpPr/>
          <p:nvPr/>
        </p:nvSpPr>
        <p:spPr>
          <a:xfrm rot="188826">
            <a:off x="319974" y="85628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5" name="Google Shape;475;p47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8"/>
          <p:cNvSpPr txBox="1"/>
          <p:nvPr>
            <p:ph type="title"/>
          </p:nvPr>
        </p:nvSpPr>
        <p:spPr>
          <a:xfrm>
            <a:off x="2286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>
            <a:off x="3042713" y="380063"/>
            <a:ext cx="543525" cy="265250"/>
            <a:chOff x="3195113" y="380063"/>
            <a:chExt cx="543525" cy="265250"/>
          </a:xfrm>
        </p:grpSpPr>
        <p:cxnSp>
          <p:nvCxnSpPr>
            <p:cNvPr id="482" name="Google Shape;482;p48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48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4" name="Google Shape;484;p48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5" name="Google Shape;485;p4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grpSp>
        <p:nvGrpSpPr>
          <p:cNvPr id="486" name="Google Shape;486;p48"/>
          <p:cNvGrpSpPr/>
          <p:nvPr/>
        </p:nvGrpSpPr>
        <p:grpSpPr>
          <a:xfrm>
            <a:off x="5506045" y="1366573"/>
            <a:ext cx="3326246" cy="2410352"/>
            <a:chOff x="2428875" y="1057900"/>
            <a:chExt cx="4286400" cy="3027700"/>
          </a:xfrm>
        </p:grpSpPr>
        <p:sp>
          <p:nvSpPr>
            <p:cNvPr id="487" name="Google Shape;487;p48"/>
            <p:cNvSpPr/>
            <p:nvPr/>
          </p:nvSpPr>
          <p:spPr>
            <a:xfrm>
              <a:off x="2428875" y="1057900"/>
              <a:ext cx="4286400" cy="924600"/>
            </a:xfrm>
            <a:prstGeom prst="roundRect">
              <a:avLst>
                <a:gd fmla="val 19759" name="adj"/>
              </a:avLst>
            </a:prstGeom>
            <a:solidFill>
              <a:srgbClr val="FFFFFF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488" name="Google Shape;488;p48"/>
            <p:cNvSpPr/>
            <p:nvPr/>
          </p:nvSpPr>
          <p:spPr>
            <a:xfrm>
              <a:off x="2428875" y="2109450"/>
              <a:ext cx="4286400" cy="924600"/>
            </a:xfrm>
            <a:prstGeom prst="roundRect">
              <a:avLst>
                <a:gd fmla="val 19759" name="adj"/>
              </a:avLst>
            </a:prstGeom>
            <a:solidFill>
              <a:srgbClr val="ADC2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2428875" y="3161000"/>
              <a:ext cx="4286400" cy="924600"/>
            </a:xfrm>
            <a:prstGeom prst="roundRect">
              <a:avLst>
                <a:gd fmla="val 19759" name="adj"/>
              </a:avLst>
            </a:prstGeom>
            <a:solidFill>
              <a:srgbClr val="83AF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490" name="Google Shape;490;p48"/>
            <p:cNvSpPr txBox="1"/>
            <p:nvPr/>
          </p:nvSpPr>
          <p:spPr>
            <a:xfrm>
              <a:off x="2490975" y="1119988"/>
              <a:ext cx="15264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Darker Grotesque"/>
                  <a:ea typeface="Darker Grotesque"/>
                  <a:cs typeface="Darker Grotesque"/>
                  <a:sym typeface="Darker Grotesque"/>
                </a:rPr>
                <a:t>Total Records</a:t>
              </a:r>
              <a:endParaRPr b="1" sz="18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491" name="Google Shape;491;p48"/>
            <p:cNvSpPr txBox="1"/>
            <p:nvPr/>
          </p:nvSpPr>
          <p:spPr>
            <a:xfrm>
              <a:off x="4629150" y="1120000"/>
              <a:ext cx="20241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latin typeface="Archivo"/>
                  <a:ea typeface="Archivo"/>
                  <a:cs typeface="Archivo"/>
                  <a:sym typeface="Archivo"/>
                </a:rPr>
                <a:t>2940 records, 33 features</a:t>
              </a:r>
              <a:endParaRPr sz="1700"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492" name="Google Shape;492;p48"/>
            <p:cNvSpPr txBox="1"/>
            <p:nvPr/>
          </p:nvSpPr>
          <p:spPr>
            <a:xfrm>
              <a:off x="2490962" y="2171550"/>
              <a:ext cx="16056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Darker Grotesque"/>
                  <a:ea typeface="Darker Grotesque"/>
                  <a:cs typeface="Darker Grotesque"/>
                  <a:sym typeface="Darker Grotesque"/>
                </a:rPr>
                <a:t>Categorical Feature</a:t>
              </a:r>
              <a:endParaRPr b="1" sz="18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493" name="Google Shape;493;p48"/>
            <p:cNvSpPr txBox="1"/>
            <p:nvPr/>
          </p:nvSpPr>
          <p:spPr>
            <a:xfrm>
              <a:off x="4628950" y="2171550"/>
              <a:ext cx="20241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Archivo"/>
                  <a:ea typeface="Archivo"/>
                  <a:cs typeface="Archivo"/>
                  <a:sym typeface="Archivo"/>
                </a:rPr>
                <a:t>18</a:t>
              </a:r>
              <a:endParaRPr sz="1800">
                <a:solidFill>
                  <a:srgbClr val="000000"/>
                </a:solidFill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494" name="Google Shape;494;p48"/>
            <p:cNvSpPr txBox="1"/>
            <p:nvPr/>
          </p:nvSpPr>
          <p:spPr>
            <a:xfrm>
              <a:off x="2490975" y="3223100"/>
              <a:ext cx="15264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Darker Grotesque"/>
                  <a:ea typeface="Darker Grotesque"/>
                  <a:cs typeface="Darker Grotesque"/>
                  <a:sym typeface="Darker Grotesque"/>
                </a:rPr>
                <a:t>Numerical Feature</a:t>
              </a:r>
              <a:endParaRPr b="1" sz="1800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495" name="Google Shape;495;p48"/>
            <p:cNvSpPr txBox="1"/>
            <p:nvPr/>
          </p:nvSpPr>
          <p:spPr>
            <a:xfrm>
              <a:off x="4629200" y="3223100"/>
              <a:ext cx="20241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Archivo"/>
                  <a:ea typeface="Archivo"/>
                  <a:cs typeface="Archivo"/>
                  <a:sym typeface="Archivo"/>
                </a:rPr>
                <a:t>15</a:t>
              </a:r>
              <a:endParaRPr sz="1800"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  <p:grpSp>
        <p:nvGrpSpPr>
          <p:cNvPr id="496" name="Google Shape;496;p48"/>
          <p:cNvGrpSpPr/>
          <p:nvPr/>
        </p:nvGrpSpPr>
        <p:grpSpPr>
          <a:xfrm>
            <a:off x="311700" y="1386894"/>
            <a:ext cx="5054700" cy="1888511"/>
            <a:chOff x="2044650" y="1386894"/>
            <a:chExt cx="5054700" cy="1888511"/>
          </a:xfrm>
        </p:grpSpPr>
        <p:sp>
          <p:nvSpPr>
            <p:cNvPr id="497" name="Google Shape;497;p48"/>
            <p:cNvSpPr/>
            <p:nvPr/>
          </p:nvSpPr>
          <p:spPr>
            <a:xfrm>
              <a:off x="2117762" y="2797454"/>
              <a:ext cx="239202" cy="239196"/>
            </a:xfrm>
            <a:custGeom>
              <a:rect b="b" l="l" r="r" t="t"/>
              <a:pathLst>
                <a:path extrusionOk="0" h="90008" w="90010">
                  <a:moveTo>
                    <a:pt x="44145" y="0"/>
                  </a:moveTo>
                  <a:lnTo>
                    <a:pt x="43255" y="59"/>
                  </a:lnTo>
                  <a:lnTo>
                    <a:pt x="42365" y="178"/>
                  </a:lnTo>
                  <a:lnTo>
                    <a:pt x="41534" y="356"/>
                  </a:lnTo>
                  <a:lnTo>
                    <a:pt x="40644" y="534"/>
                  </a:lnTo>
                  <a:lnTo>
                    <a:pt x="39814" y="771"/>
                  </a:lnTo>
                  <a:lnTo>
                    <a:pt x="38983" y="1009"/>
                  </a:lnTo>
                  <a:lnTo>
                    <a:pt x="38152" y="1365"/>
                  </a:lnTo>
                  <a:lnTo>
                    <a:pt x="37322" y="1721"/>
                  </a:lnTo>
                  <a:lnTo>
                    <a:pt x="36491" y="2077"/>
                  </a:lnTo>
                  <a:lnTo>
                    <a:pt x="35720" y="2551"/>
                  </a:lnTo>
                  <a:lnTo>
                    <a:pt x="34948" y="3026"/>
                  </a:lnTo>
                  <a:lnTo>
                    <a:pt x="34177" y="3560"/>
                  </a:lnTo>
                  <a:lnTo>
                    <a:pt x="33465" y="4094"/>
                  </a:lnTo>
                  <a:lnTo>
                    <a:pt x="32753" y="4687"/>
                  </a:lnTo>
                  <a:lnTo>
                    <a:pt x="32041" y="5340"/>
                  </a:lnTo>
                  <a:lnTo>
                    <a:pt x="5400" y="32040"/>
                  </a:lnTo>
                  <a:lnTo>
                    <a:pt x="4748" y="32752"/>
                  </a:lnTo>
                  <a:lnTo>
                    <a:pt x="4095" y="33464"/>
                  </a:lnTo>
                  <a:lnTo>
                    <a:pt x="3561" y="34176"/>
                  </a:lnTo>
                  <a:lnTo>
                    <a:pt x="3027" y="34947"/>
                  </a:lnTo>
                  <a:lnTo>
                    <a:pt x="2552" y="35718"/>
                  </a:lnTo>
                  <a:lnTo>
                    <a:pt x="2137" y="36490"/>
                  </a:lnTo>
                  <a:lnTo>
                    <a:pt x="1722" y="37261"/>
                  </a:lnTo>
                  <a:lnTo>
                    <a:pt x="1366" y="38092"/>
                  </a:lnTo>
                  <a:lnTo>
                    <a:pt x="1069" y="38922"/>
                  </a:lnTo>
                  <a:lnTo>
                    <a:pt x="772" y="39812"/>
                  </a:lnTo>
                  <a:lnTo>
                    <a:pt x="535" y="40643"/>
                  </a:lnTo>
                  <a:lnTo>
                    <a:pt x="357" y="41533"/>
                  </a:lnTo>
                  <a:lnTo>
                    <a:pt x="179" y="42364"/>
                  </a:lnTo>
                  <a:lnTo>
                    <a:pt x="120" y="43254"/>
                  </a:lnTo>
                  <a:lnTo>
                    <a:pt x="60" y="44144"/>
                  </a:lnTo>
                  <a:lnTo>
                    <a:pt x="1" y="45034"/>
                  </a:lnTo>
                  <a:lnTo>
                    <a:pt x="60" y="45864"/>
                  </a:lnTo>
                  <a:lnTo>
                    <a:pt x="120" y="46754"/>
                  </a:lnTo>
                  <a:lnTo>
                    <a:pt x="179" y="47644"/>
                  </a:lnTo>
                  <a:lnTo>
                    <a:pt x="357" y="48534"/>
                  </a:lnTo>
                  <a:lnTo>
                    <a:pt x="535" y="49365"/>
                  </a:lnTo>
                  <a:lnTo>
                    <a:pt x="772" y="50196"/>
                  </a:lnTo>
                  <a:lnTo>
                    <a:pt x="1069" y="51086"/>
                  </a:lnTo>
                  <a:lnTo>
                    <a:pt x="1366" y="51916"/>
                  </a:lnTo>
                  <a:lnTo>
                    <a:pt x="1722" y="52747"/>
                  </a:lnTo>
                  <a:lnTo>
                    <a:pt x="2137" y="53518"/>
                  </a:lnTo>
                  <a:lnTo>
                    <a:pt x="2552" y="54290"/>
                  </a:lnTo>
                  <a:lnTo>
                    <a:pt x="3027" y="55061"/>
                  </a:lnTo>
                  <a:lnTo>
                    <a:pt x="3561" y="55832"/>
                  </a:lnTo>
                  <a:lnTo>
                    <a:pt x="4095" y="56544"/>
                  </a:lnTo>
                  <a:lnTo>
                    <a:pt x="4748" y="57256"/>
                  </a:lnTo>
                  <a:lnTo>
                    <a:pt x="5400" y="57968"/>
                  </a:lnTo>
                  <a:lnTo>
                    <a:pt x="32041" y="84668"/>
                  </a:lnTo>
                  <a:lnTo>
                    <a:pt x="32753" y="85321"/>
                  </a:lnTo>
                  <a:lnTo>
                    <a:pt x="33465" y="85914"/>
                  </a:lnTo>
                  <a:lnTo>
                    <a:pt x="34177" y="86448"/>
                  </a:lnTo>
                  <a:lnTo>
                    <a:pt x="34948" y="86982"/>
                  </a:lnTo>
                  <a:lnTo>
                    <a:pt x="35720" y="87457"/>
                  </a:lnTo>
                  <a:lnTo>
                    <a:pt x="36491" y="87931"/>
                  </a:lnTo>
                  <a:lnTo>
                    <a:pt x="37322" y="88287"/>
                  </a:lnTo>
                  <a:lnTo>
                    <a:pt x="38152" y="88643"/>
                  </a:lnTo>
                  <a:lnTo>
                    <a:pt x="38983" y="88999"/>
                  </a:lnTo>
                  <a:lnTo>
                    <a:pt x="39814" y="89237"/>
                  </a:lnTo>
                  <a:lnTo>
                    <a:pt x="40644" y="89474"/>
                  </a:lnTo>
                  <a:lnTo>
                    <a:pt x="41534" y="89652"/>
                  </a:lnTo>
                  <a:lnTo>
                    <a:pt x="42365" y="89830"/>
                  </a:lnTo>
                  <a:lnTo>
                    <a:pt x="43255" y="89949"/>
                  </a:lnTo>
                  <a:lnTo>
                    <a:pt x="44145" y="90008"/>
                  </a:lnTo>
                  <a:lnTo>
                    <a:pt x="45925" y="90008"/>
                  </a:lnTo>
                  <a:lnTo>
                    <a:pt x="46756" y="89949"/>
                  </a:lnTo>
                  <a:lnTo>
                    <a:pt x="47646" y="89830"/>
                  </a:lnTo>
                  <a:lnTo>
                    <a:pt x="48536" y="89652"/>
                  </a:lnTo>
                  <a:lnTo>
                    <a:pt x="49366" y="89474"/>
                  </a:lnTo>
                  <a:lnTo>
                    <a:pt x="50256" y="89237"/>
                  </a:lnTo>
                  <a:lnTo>
                    <a:pt x="51087" y="88999"/>
                  </a:lnTo>
                  <a:lnTo>
                    <a:pt x="51918" y="88643"/>
                  </a:lnTo>
                  <a:lnTo>
                    <a:pt x="52748" y="88287"/>
                  </a:lnTo>
                  <a:lnTo>
                    <a:pt x="53520" y="87931"/>
                  </a:lnTo>
                  <a:lnTo>
                    <a:pt x="54350" y="87457"/>
                  </a:lnTo>
                  <a:lnTo>
                    <a:pt x="55122" y="86982"/>
                  </a:lnTo>
                  <a:lnTo>
                    <a:pt x="55834" y="86448"/>
                  </a:lnTo>
                  <a:lnTo>
                    <a:pt x="56605" y="85914"/>
                  </a:lnTo>
                  <a:lnTo>
                    <a:pt x="57317" y="85321"/>
                  </a:lnTo>
                  <a:lnTo>
                    <a:pt x="57970" y="84668"/>
                  </a:lnTo>
                  <a:lnTo>
                    <a:pt x="84670" y="57968"/>
                  </a:lnTo>
                  <a:lnTo>
                    <a:pt x="85322" y="57256"/>
                  </a:lnTo>
                  <a:lnTo>
                    <a:pt x="85916" y="56544"/>
                  </a:lnTo>
                  <a:lnTo>
                    <a:pt x="86509" y="55832"/>
                  </a:lnTo>
                  <a:lnTo>
                    <a:pt x="87043" y="55061"/>
                  </a:lnTo>
                  <a:lnTo>
                    <a:pt x="87518" y="54290"/>
                  </a:lnTo>
                  <a:lnTo>
                    <a:pt x="87933" y="53518"/>
                  </a:lnTo>
                  <a:lnTo>
                    <a:pt x="88348" y="52747"/>
                  </a:lnTo>
                  <a:lnTo>
                    <a:pt x="88704" y="51916"/>
                  </a:lnTo>
                  <a:lnTo>
                    <a:pt x="89001" y="51086"/>
                  </a:lnTo>
                  <a:lnTo>
                    <a:pt x="89298" y="50196"/>
                  </a:lnTo>
                  <a:lnTo>
                    <a:pt x="89535" y="49365"/>
                  </a:lnTo>
                  <a:lnTo>
                    <a:pt x="89713" y="48534"/>
                  </a:lnTo>
                  <a:lnTo>
                    <a:pt x="89832" y="47644"/>
                  </a:lnTo>
                  <a:lnTo>
                    <a:pt x="89950" y="46754"/>
                  </a:lnTo>
                  <a:lnTo>
                    <a:pt x="90010" y="45864"/>
                  </a:lnTo>
                  <a:lnTo>
                    <a:pt x="90010" y="45034"/>
                  </a:lnTo>
                  <a:lnTo>
                    <a:pt x="90010" y="44144"/>
                  </a:lnTo>
                  <a:lnTo>
                    <a:pt x="89950" y="43254"/>
                  </a:lnTo>
                  <a:lnTo>
                    <a:pt x="89832" y="42364"/>
                  </a:lnTo>
                  <a:lnTo>
                    <a:pt x="89713" y="41533"/>
                  </a:lnTo>
                  <a:lnTo>
                    <a:pt x="89535" y="40643"/>
                  </a:lnTo>
                  <a:lnTo>
                    <a:pt x="89298" y="39812"/>
                  </a:lnTo>
                  <a:lnTo>
                    <a:pt x="89001" y="38922"/>
                  </a:lnTo>
                  <a:lnTo>
                    <a:pt x="88704" y="38092"/>
                  </a:lnTo>
                  <a:lnTo>
                    <a:pt x="88348" y="37261"/>
                  </a:lnTo>
                  <a:lnTo>
                    <a:pt x="87933" y="36490"/>
                  </a:lnTo>
                  <a:lnTo>
                    <a:pt x="87518" y="35718"/>
                  </a:lnTo>
                  <a:lnTo>
                    <a:pt x="87043" y="34947"/>
                  </a:lnTo>
                  <a:lnTo>
                    <a:pt x="86509" y="34176"/>
                  </a:lnTo>
                  <a:lnTo>
                    <a:pt x="85916" y="33464"/>
                  </a:lnTo>
                  <a:lnTo>
                    <a:pt x="85322" y="32752"/>
                  </a:lnTo>
                  <a:lnTo>
                    <a:pt x="84670" y="32040"/>
                  </a:lnTo>
                  <a:lnTo>
                    <a:pt x="57970" y="5340"/>
                  </a:lnTo>
                  <a:lnTo>
                    <a:pt x="57317" y="4687"/>
                  </a:lnTo>
                  <a:lnTo>
                    <a:pt x="56605" y="4094"/>
                  </a:lnTo>
                  <a:lnTo>
                    <a:pt x="55834" y="3560"/>
                  </a:lnTo>
                  <a:lnTo>
                    <a:pt x="55122" y="3026"/>
                  </a:lnTo>
                  <a:lnTo>
                    <a:pt x="54350" y="2551"/>
                  </a:lnTo>
                  <a:lnTo>
                    <a:pt x="53520" y="2077"/>
                  </a:lnTo>
                  <a:lnTo>
                    <a:pt x="52748" y="1721"/>
                  </a:lnTo>
                  <a:lnTo>
                    <a:pt x="51918" y="1365"/>
                  </a:lnTo>
                  <a:lnTo>
                    <a:pt x="51087" y="1009"/>
                  </a:lnTo>
                  <a:lnTo>
                    <a:pt x="50256" y="771"/>
                  </a:lnTo>
                  <a:lnTo>
                    <a:pt x="49366" y="534"/>
                  </a:lnTo>
                  <a:lnTo>
                    <a:pt x="48536" y="356"/>
                  </a:lnTo>
                  <a:lnTo>
                    <a:pt x="47646" y="178"/>
                  </a:lnTo>
                  <a:lnTo>
                    <a:pt x="46756" y="59"/>
                  </a:lnTo>
                  <a:lnTo>
                    <a:pt x="45925" y="0"/>
                  </a:lnTo>
                  <a:close/>
                </a:path>
              </a:pathLst>
            </a:custGeom>
            <a:solidFill>
              <a:srgbClr val="FD77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498" name="Google Shape;498;p48"/>
            <p:cNvSpPr/>
            <p:nvPr/>
          </p:nvSpPr>
          <p:spPr>
            <a:xfrm>
              <a:off x="2117749" y="2106877"/>
              <a:ext cx="239139" cy="239142"/>
            </a:xfrm>
            <a:custGeom>
              <a:rect b="b" l="l" r="r" t="t"/>
              <a:pathLst>
                <a:path extrusionOk="0" h="82534" w="82533">
                  <a:moveTo>
                    <a:pt x="41237" y="1"/>
                  </a:moveTo>
                  <a:lnTo>
                    <a:pt x="40525" y="60"/>
                  </a:lnTo>
                  <a:lnTo>
                    <a:pt x="39872" y="179"/>
                  </a:lnTo>
                  <a:lnTo>
                    <a:pt x="39160" y="357"/>
                  </a:lnTo>
                  <a:lnTo>
                    <a:pt x="38508" y="594"/>
                  </a:lnTo>
                  <a:lnTo>
                    <a:pt x="32337" y="3502"/>
                  </a:lnTo>
                  <a:lnTo>
                    <a:pt x="31803" y="3739"/>
                  </a:lnTo>
                  <a:lnTo>
                    <a:pt x="31269" y="3917"/>
                  </a:lnTo>
                  <a:lnTo>
                    <a:pt x="30676" y="4036"/>
                  </a:lnTo>
                  <a:lnTo>
                    <a:pt x="30142" y="4095"/>
                  </a:lnTo>
                  <a:lnTo>
                    <a:pt x="23318" y="4688"/>
                  </a:lnTo>
                  <a:lnTo>
                    <a:pt x="22606" y="4807"/>
                  </a:lnTo>
                  <a:lnTo>
                    <a:pt x="21894" y="4985"/>
                  </a:lnTo>
                  <a:lnTo>
                    <a:pt x="21242" y="5222"/>
                  </a:lnTo>
                  <a:lnTo>
                    <a:pt x="20648" y="5519"/>
                  </a:lnTo>
                  <a:lnTo>
                    <a:pt x="20055" y="5934"/>
                  </a:lnTo>
                  <a:lnTo>
                    <a:pt x="19521" y="6350"/>
                  </a:lnTo>
                  <a:lnTo>
                    <a:pt x="18987" y="6884"/>
                  </a:lnTo>
                  <a:lnTo>
                    <a:pt x="18572" y="7418"/>
                  </a:lnTo>
                  <a:lnTo>
                    <a:pt x="14656" y="13054"/>
                  </a:lnTo>
                  <a:lnTo>
                    <a:pt x="14300" y="13529"/>
                  </a:lnTo>
                  <a:lnTo>
                    <a:pt x="13884" y="13944"/>
                  </a:lnTo>
                  <a:lnTo>
                    <a:pt x="13469" y="14300"/>
                  </a:lnTo>
                  <a:lnTo>
                    <a:pt x="13054" y="14656"/>
                  </a:lnTo>
                  <a:lnTo>
                    <a:pt x="7417" y="18572"/>
                  </a:lnTo>
                  <a:lnTo>
                    <a:pt x="6883" y="18988"/>
                  </a:lnTo>
                  <a:lnTo>
                    <a:pt x="6349" y="19521"/>
                  </a:lnTo>
                  <a:lnTo>
                    <a:pt x="5933" y="20055"/>
                  </a:lnTo>
                  <a:lnTo>
                    <a:pt x="5518" y="20649"/>
                  </a:lnTo>
                  <a:lnTo>
                    <a:pt x="5221" y="21242"/>
                  </a:lnTo>
                  <a:lnTo>
                    <a:pt x="4984" y="21954"/>
                  </a:lnTo>
                  <a:lnTo>
                    <a:pt x="4806" y="22607"/>
                  </a:lnTo>
                  <a:lnTo>
                    <a:pt x="4687" y="23319"/>
                  </a:lnTo>
                  <a:lnTo>
                    <a:pt x="4094" y="30142"/>
                  </a:lnTo>
                  <a:lnTo>
                    <a:pt x="4035" y="30735"/>
                  </a:lnTo>
                  <a:lnTo>
                    <a:pt x="3916" y="31269"/>
                  </a:lnTo>
                  <a:lnTo>
                    <a:pt x="3738" y="31803"/>
                  </a:lnTo>
                  <a:lnTo>
                    <a:pt x="3501" y="32337"/>
                  </a:lnTo>
                  <a:lnTo>
                    <a:pt x="593" y="38508"/>
                  </a:lnTo>
                  <a:lnTo>
                    <a:pt x="356" y="39220"/>
                  </a:lnTo>
                  <a:lnTo>
                    <a:pt x="178" y="39873"/>
                  </a:lnTo>
                  <a:lnTo>
                    <a:pt x="59" y="40585"/>
                  </a:lnTo>
                  <a:lnTo>
                    <a:pt x="0" y="41297"/>
                  </a:lnTo>
                  <a:lnTo>
                    <a:pt x="59" y="41949"/>
                  </a:lnTo>
                  <a:lnTo>
                    <a:pt x="178" y="42661"/>
                  </a:lnTo>
                  <a:lnTo>
                    <a:pt x="356" y="43373"/>
                  </a:lnTo>
                  <a:lnTo>
                    <a:pt x="593" y="44026"/>
                  </a:lnTo>
                  <a:lnTo>
                    <a:pt x="3501" y="50197"/>
                  </a:lnTo>
                  <a:lnTo>
                    <a:pt x="3738" y="50731"/>
                  </a:lnTo>
                  <a:lnTo>
                    <a:pt x="3916" y="51265"/>
                  </a:lnTo>
                  <a:lnTo>
                    <a:pt x="4035" y="51858"/>
                  </a:lnTo>
                  <a:lnTo>
                    <a:pt x="4094" y="52392"/>
                  </a:lnTo>
                  <a:lnTo>
                    <a:pt x="4687" y="59215"/>
                  </a:lnTo>
                  <a:lnTo>
                    <a:pt x="4806" y="59927"/>
                  </a:lnTo>
                  <a:lnTo>
                    <a:pt x="4984" y="60639"/>
                  </a:lnTo>
                  <a:lnTo>
                    <a:pt x="5221" y="61292"/>
                  </a:lnTo>
                  <a:lnTo>
                    <a:pt x="5518" y="61885"/>
                  </a:lnTo>
                  <a:lnTo>
                    <a:pt x="5933" y="62479"/>
                  </a:lnTo>
                  <a:lnTo>
                    <a:pt x="6349" y="63013"/>
                  </a:lnTo>
                  <a:lnTo>
                    <a:pt x="6883" y="63547"/>
                  </a:lnTo>
                  <a:lnTo>
                    <a:pt x="7417" y="63962"/>
                  </a:lnTo>
                  <a:lnTo>
                    <a:pt x="13054" y="67878"/>
                  </a:lnTo>
                  <a:lnTo>
                    <a:pt x="13469" y="68234"/>
                  </a:lnTo>
                  <a:lnTo>
                    <a:pt x="13884" y="68590"/>
                  </a:lnTo>
                  <a:lnTo>
                    <a:pt x="14300" y="69005"/>
                  </a:lnTo>
                  <a:lnTo>
                    <a:pt x="14656" y="69480"/>
                  </a:lnTo>
                  <a:lnTo>
                    <a:pt x="18572" y="75116"/>
                  </a:lnTo>
                  <a:lnTo>
                    <a:pt x="18987" y="75650"/>
                  </a:lnTo>
                  <a:lnTo>
                    <a:pt x="19521" y="76184"/>
                  </a:lnTo>
                  <a:lnTo>
                    <a:pt x="20055" y="76600"/>
                  </a:lnTo>
                  <a:lnTo>
                    <a:pt x="20648" y="77015"/>
                  </a:lnTo>
                  <a:lnTo>
                    <a:pt x="21242" y="77312"/>
                  </a:lnTo>
                  <a:lnTo>
                    <a:pt x="21894" y="77549"/>
                  </a:lnTo>
                  <a:lnTo>
                    <a:pt x="22606" y="77727"/>
                  </a:lnTo>
                  <a:lnTo>
                    <a:pt x="23318" y="77846"/>
                  </a:lnTo>
                  <a:lnTo>
                    <a:pt x="30142" y="78439"/>
                  </a:lnTo>
                  <a:lnTo>
                    <a:pt x="30676" y="78498"/>
                  </a:lnTo>
                  <a:lnTo>
                    <a:pt x="31269" y="78617"/>
                  </a:lnTo>
                  <a:lnTo>
                    <a:pt x="31803" y="78795"/>
                  </a:lnTo>
                  <a:lnTo>
                    <a:pt x="32337" y="79032"/>
                  </a:lnTo>
                  <a:lnTo>
                    <a:pt x="38508" y="81940"/>
                  </a:lnTo>
                  <a:lnTo>
                    <a:pt x="39160" y="82177"/>
                  </a:lnTo>
                  <a:lnTo>
                    <a:pt x="39872" y="82355"/>
                  </a:lnTo>
                  <a:lnTo>
                    <a:pt x="40525" y="82474"/>
                  </a:lnTo>
                  <a:lnTo>
                    <a:pt x="41237" y="82533"/>
                  </a:lnTo>
                  <a:lnTo>
                    <a:pt x="41949" y="82474"/>
                  </a:lnTo>
                  <a:lnTo>
                    <a:pt x="42661" y="82355"/>
                  </a:lnTo>
                  <a:lnTo>
                    <a:pt x="43314" y="82177"/>
                  </a:lnTo>
                  <a:lnTo>
                    <a:pt x="43966" y="81940"/>
                  </a:lnTo>
                  <a:lnTo>
                    <a:pt x="50196" y="79032"/>
                  </a:lnTo>
                  <a:lnTo>
                    <a:pt x="50730" y="78795"/>
                  </a:lnTo>
                  <a:lnTo>
                    <a:pt x="51264" y="78617"/>
                  </a:lnTo>
                  <a:lnTo>
                    <a:pt x="51798" y="78498"/>
                  </a:lnTo>
                  <a:lnTo>
                    <a:pt x="52392" y="78439"/>
                  </a:lnTo>
                  <a:lnTo>
                    <a:pt x="59215" y="77846"/>
                  </a:lnTo>
                  <a:lnTo>
                    <a:pt x="59927" y="77727"/>
                  </a:lnTo>
                  <a:lnTo>
                    <a:pt x="60580" y="77549"/>
                  </a:lnTo>
                  <a:lnTo>
                    <a:pt x="61232" y="77312"/>
                  </a:lnTo>
                  <a:lnTo>
                    <a:pt x="61885" y="77015"/>
                  </a:lnTo>
                  <a:lnTo>
                    <a:pt x="62478" y="76600"/>
                  </a:lnTo>
                  <a:lnTo>
                    <a:pt x="63012" y="76184"/>
                  </a:lnTo>
                  <a:lnTo>
                    <a:pt x="63487" y="75650"/>
                  </a:lnTo>
                  <a:lnTo>
                    <a:pt x="63962" y="75116"/>
                  </a:lnTo>
                  <a:lnTo>
                    <a:pt x="67878" y="69480"/>
                  </a:lnTo>
                  <a:lnTo>
                    <a:pt x="68234" y="69005"/>
                  </a:lnTo>
                  <a:lnTo>
                    <a:pt x="68590" y="68590"/>
                  </a:lnTo>
                  <a:lnTo>
                    <a:pt x="69005" y="68234"/>
                  </a:lnTo>
                  <a:lnTo>
                    <a:pt x="69480" y="67878"/>
                  </a:lnTo>
                  <a:lnTo>
                    <a:pt x="75057" y="63962"/>
                  </a:lnTo>
                  <a:lnTo>
                    <a:pt x="75650" y="63547"/>
                  </a:lnTo>
                  <a:lnTo>
                    <a:pt x="76125" y="63013"/>
                  </a:lnTo>
                  <a:lnTo>
                    <a:pt x="76600" y="62479"/>
                  </a:lnTo>
                  <a:lnTo>
                    <a:pt x="76956" y="61885"/>
                  </a:lnTo>
                  <a:lnTo>
                    <a:pt x="77312" y="61292"/>
                  </a:lnTo>
                  <a:lnTo>
                    <a:pt x="77549" y="60639"/>
                  </a:lnTo>
                  <a:lnTo>
                    <a:pt x="77727" y="59927"/>
                  </a:lnTo>
                  <a:lnTo>
                    <a:pt x="77846" y="59215"/>
                  </a:lnTo>
                  <a:lnTo>
                    <a:pt x="78439" y="52392"/>
                  </a:lnTo>
                  <a:lnTo>
                    <a:pt x="78498" y="51858"/>
                  </a:lnTo>
                  <a:lnTo>
                    <a:pt x="78617" y="51265"/>
                  </a:lnTo>
                  <a:lnTo>
                    <a:pt x="78795" y="50731"/>
                  </a:lnTo>
                  <a:lnTo>
                    <a:pt x="78973" y="50197"/>
                  </a:lnTo>
                  <a:lnTo>
                    <a:pt x="81880" y="44026"/>
                  </a:lnTo>
                  <a:lnTo>
                    <a:pt x="82177" y="43373"/>
                  </a:lnTo>
                  <a:lnTo>
                    <a:pt x="82355" y="42661"/>
                  </a:lnTo>
                  <a:lnTo>
                    <a:pt x="82474" y="41949"/>
                  </a:lnTo>
                  <a:lnTo>
                    <a:pt x="82533" y="41297"/>
                  </a:lnTo>
                  <a:lnTo>
                    <a:pt x="82474" y="40585"/>
                  </a:lnTo>
                  <a:lnTo>
                    <a:pt x="82355" y="39873"/>
                  </a:lnTo>
                  <a:lnTo>
                    <a:pt x="82177" y="39220"/>
                  </a:lnTo>
                  <a:lnTo>
                    <a:pt x="81880" y="38508"/>
                  </a:lnTo>
                  <a:lnTo>
                    <a:pt x="78973" y="32337"/>
                  </a:lnTo>
                  <a:lnTo>
                    <a:pt x="78795" y="31803"/>
                  </a:lnTo>
                  <a:lnTo>
                    <a:pt x="78617" y="31269"/>
                  </a:lnTo>
                  <a:lnTo>
                    <a:pt x="78498" y="30735"/>
                  </a:lnTo>
                  <a:lnTo>
                    <a:pt x="78439" y="30142"/>
                  </a:lnTo>
                  <a:lnTo>
                    <a:pt x="77846" y="23319"/>
                  </a:lnTo>
                  <a:lnTo>
                    <a:pt x="77727" y="22607"/>
                  </a:lnTo>
                  <a:lnTo>
                    <a:pt x="77549" y="21954"/>
                  </a:lnTo>
                  <a:lnTo>
                    <a:pt x="77312" y="21242"/>
                  </a:lnTo>
                  <a:lnTo>
                    <a:pt x="76956" y="20649"/>
                  </a:lnTo>
                  <a:lnTo>
                    <a:pt x="76600" y="20055"/>
                  </a:lnTo>
                  <a:lnTo>
                    <a:pt x="76125" y="19521"/>
                  </a:lnTo>
                  <a:lnTo>
                    <a:pt x="75650" y="18988"/>
                  </a:lnTo>
                  <a:lnTo>
                    <a:pt x="75057" y="18572"/>
                  </a:lnTo>
                  <a:lnTo>
                    <a:pt x="69480" y="14656"/>
                  </a:lnTo>
                  <a:lnTo>
                    <a:pt x="69005" y="14300"/>
                  </a:lnTo>
                  <a:lnTo>
                    <a:pt x="68590" y="13944"/>
                  </a:lnTo>
                  <a:lnTo>
                    <a:pt x="68234" y="13529"/>
                  </a:lnTo>
                  <a:lnTo>
                    <a:pt x="67878" y="13054"/>
                  </a:lnTo>
                  <a:lnTo>
                    <a:pt x="63962" y="7418"/>
                  </a:lnTo>
                  <a:lnTo>
                    <a:pt x="63487" y="6884"/>
                  </a:lnTo>
                  <a:lnTo>
                    <a:pt x="63012" y="6350"/>
                  </a:lnTo>
                  <a:lnTo>
                    <a:pt x="62478" y="5934"/>
                  </a:lnTo>
                  <a:lnTo>
                    <a:pt x="61885" y="5519"/>
                  </a:lnTo>
                  <a:lnTo>
                    <a:pt x="61232" y="5222"/>
                  </a:lnTo>
                  <a:lnTo>
                    <a:pt x="60580" y="4985"/>
                  </a:lnTo>
                  <a:lnTo>
                    <a:pt x="59927" y="4807"/>
                  </a:lnTo>
                  <a:lnTo>
                    <a:pt x="59215" y="4688"/>
                  </a:lnTo>
                  <a:lnTo>
                    <a:pt x="52392" y="4095"/>
                  </a:lnTo>
                  <a:lnTo>
                    <a:pt x="51798" y="4036"/>
                  </a:lnTo>
                  <a:lnTo>
                    <a:pt x="51264" y="3917"/>
                  </a:lnTo>
                  <a:lnTo>
                    <a:pt x="50730" y="3739"/>
                  </a:lnTo>
                  <a:lnTo>
                    <a:pt x="50196" y="3502"/>
                  </a:lnTo>
                  <a:lnTo>
                    <a:pt x="43966" y="594"/>
                  </a:lnTo>
                  <a:lnTo>
                    <a:pt x="43314" y="357"/>
                  </a:lnTo>
                  <a:lnTo>
                    <a:pt x="42661" y="179"/>
                  </a:lnTo>
                  <a:lnTo>
                    <a:pt x="41949" y="60"/>
                  </a:lnTo>
                  <a:lnTo>
                    <a:pt x="41237" y="1"/>
                  </a:lnTo>
                  <a:close/>
                </a:path>
              </a:pathLst>
            </a:custGeom>
            <a:solidFill>
              <a:srgbClr val="7325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499" name="Google Shape;499;p48"/>
            <p:cNvSpPr txBox="1"/>
            <p:nvPr/>
          </p:nvSpPr>
          <p:spPr>
            <a:xfrm>
              <a:off x="2530100" y="1442694"/>
              <a:ext cx="4420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Business Problem: Reduce costly blanket retention incentives</a:t>
              </a:r>
              <a:endParaRPr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500" name="Google Shape;500;p48"/>
            <p:cNvCxnSpPr/>
            <p:nvPr/>
          </p:nvCxnSpPr>
          <p:spPr>
            <a:xfrm>
              <a:off x="2044650" y="1894196"/>
              <a:ext cx="50547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1" name="Google Shape;501;p48"/>
            <p:cNvSpPr txBox="1"/>
            <p:nvPr/>
          </p:nvSpPr>
          <p:spPr>
            <a:xfrm>
              <a:off x="2530100" y="2057098"/>
              <a:ext cx="4420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Target: Identify employees at high attrition risk</a:t>
              </a:r>
              <a:endPara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502" name="Google Shape;502;p48"/>
            <p:cNvCxnSpPr/>
            <p:nvPr/>
          </p:nvCxnSpPr>
          <p:spPr>
            <a:xfrm>
              <a:off x="2044650" y="2584800"/>
              <a:ext cx="50547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3" name="Google Shape;503;p48"/>
            <p:cNvSpPr txBox="1"/>
            <p:nvPr/>
          </p:nvSpPr>
          <p:spPr>
            <a:xfrm>
              <a:off x="2530100" y="2747702"/>
              <a:ext cx="44202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My Role: End-to-end data scientist (cleaning, EDA, feature engineering, modeling, evaluation)</a:t>
              </a:r>
              <a:endParaRPr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504" name="Google Shape;504;p48"/>
            <p:cNvCxnSpPr/>
            <p:nvPr/>
          </p:nvCxnSpPr>
          <p:spPr>
            <a:xfrm>
              <a:off x="2044650" y="3275404"/>
              <a:ext cx="50547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5" name="Google Shape;505;p48"/>
            <p:cNvSpPr/>
            <p:nvPr/>
          </p:nvSpPr>
          <p:spPr>
            <a:xfrm rot="-2985087">
              <a:off x="2112969" y="1452314"/>
              <a:ext cx="248412" cy="167059"/>
            </a:xfrm>
            <a:prstGeom prst="roundRect">
              <a:avLst>
                <a:gd fmla="val 50000" name="adj"/>
              </a:avLst>
            </a:prstGeom>
            <a:solidFill>
              <a:srgbClr val="FE7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9"/>
          <p:cNvSpPr txBox="1"/>
          <p:nvPr>
            <p:ph type="title"/>
          </p:nvPr>
        </p:nvSpPr>
        <p:spPr>
          <a:xfrm>
            <a:off x="2286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Understanding</a:t>
            </a:r>
            <a:endParaRPr/>
          </a:p>
        </p:txBody>
      </p:sp>
      <p:grpSp>
        <p:nvGrpSpPr>
          <p:cNvPr id="511" name="Google Shape;511;p49"/>
          <p:cNvGrpSpPr/>
          <p:nvPr/>
        </p:nvGrpSpPr>
        <p:grpSpPr>
          <a:xfrm>
            <a:off x="3042713" y="380063"/>
            <a:ext cx="543525" cy="265250"/>
            <a:chOff x="3195113" y="380063"/>
            <a:chExt cx="543525" cy="265250"/>
          </a:xfrm>
        </p:grpSpPr>
        <p:cxnSp>
          <p:nvCxnSpPr>
            <p:cNvPr id="512" name="Google Shape;512;p49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3" name="Google Shape;513;p49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4" name="Google Shape;514;p49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5" name="Google Shape;515;p49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sp>
        <p:nvSpPr>
          <p:cNvPr id="516" name="Google Shape;516;p49"/>
          <p:cNvSpPr txBox="1"/>
          <p:nvPr/>
        </p:nvSpPr>
        <p:spPr>
          <a:xfrm>
            <a:off x="496650" y="926400"/>
            <a:ext cx="8150700" cy="21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missing values across 2940 rows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Removed low-information columns: EmployeeNumber, Over18, StandardHours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-"/>
            </a:pPr>
            <a:r>
              <a:rPr b="1"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Variables:</a:t>
            </a:r>
            <a:endParaRPr b="1"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Continuous: Age, Distance, MonthlyIncome, YearsAtCompany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Categorical: Gender, Department, JobRole, BusinessTravel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-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Balanced target: 16% attrition rate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50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522" name="Google Shape;522;p50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23" name="Google Shape;523;p50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24" name="Google Shape;524;p50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25" name="Google Shape;525;p50"/>
          <p:cNvSpPr txBox="1"/>
          <p:nvPr>
            <p:ph idx="1" type="body"/>
          </p:nvPr>
        </p:nvSpPr>
        <p:spPr>
          <a:xfrm>
            <a:off x="4618950" y="1133776"/>
            <a:ext cx="4296600" cy="24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Average employee age ~37 (18–60)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50% live within 7km of office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Monthly incomes vary $1K–$20K, skewed lower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Average salary hike ~15%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Average tenure 7 years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Promotion gap ~2 years since last promotion</a:t>
            </a:r>
            <a:endParaRPr/>
          </a:p>
        </p:txBody>
      </p:sp>
      <p:sp>
        <p:nvSpPr>
          <p:cNvPr id="526" name="Google Shape;526;p50"/>
          <p:cNvSpPr txBox="1"/>
          <p:nvPr>
            <p:ph type="title"/>
          </p:nvPr>
        </p:nvSpPr>
        <p:spPr>
          <a:xfrm>
            <a:off x="228600" y="2124378"/>
            <a:ext cx="42966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Analysis</a:t>
            </a:r>
            <a:endParaRPr/>
          </a:p>
        </p:txBody>
      </p:sp>
      <p:sp>
        <p:nvSpPr>
          <p:cNvPr id="527" name="Google Shape;527;p50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1"/>
          <p:cNvSpPr/>
          <p:nvPr/>
        </p:nvSpPr>
        <p:spPr>
          <a:xfrm>
            <a:off x="228625" y="2127895"/>
            <a:ext cx="2830800" cy="24234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3" name="Google Shape;533;p51"/>
          <p:cNvSpPr/>
          <p:nvPr/>
        </p:nvSpPr>
        <p:spPr>
          <a:xfrm>
            <a:off x="228600" y="1729975"/>
            <a:ext cx="2830800" cy="73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4" name="Google Shape;534;p51"/>
          <p:cNvSpPr/>
          <p:nvPr/>
        </p:nvSpPr>
        <p:spPr>
          <a:xfrm>
            <a:off x="6084636" y="2127895"/>
            <a:ext cx="2830800" cy="24234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5" name="Google Shape;535;p51"/>
          <p:cNvSpPr/>
          <p:nvPr/>
        </p:nvSpPr>
        <p:spPr>
          <a:xfrm>
            <a:off x="6084611" y="1729975"/>
            <a:ext cx="2830800" cy="73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6" name="Google Shape;536;p51"/>
          <p:cNvSpPr/>
          <p:nvPr/>
        </p:nvSpPr>
        <p:spPr>
          <a:xfrm>
            <a:off x="3158681" y="2127895"/>
            <a:ext cx="2830800" cy="24234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7" name="Google Shape;537;p51"/>
          <p:cNvSpPr/>
          <p:nvPr/>
        </p:nvSpPr>
        <p:spPr>
          <a:xfrm>
            <a:off x="3158656" y="1729975"/>
            <a:ext cx="2830800" cy="734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8" name="Google Shape;538;p51"/>
          <p:cNvSpPr txBox="1"/>
          <p:nvPr>
            <p:ph idx="1" type="subTitle"/>
          </p:nvPr>
        </p:nvSpPr>
        <p:spPr>
          <a:xfrm>
            <a:off x="228600" y="1729975"/>
            <a:ext cx="2834700" cy="7341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Modeling Approach</a:t>
            </a:r>
            <a:endParaRPr sz="1200"/>
          </a:p>
        </p:txBody>
      </p:sp>
      <p:sp>
        <p:nvSpPr>
          <p:cNvPr id="539" name="Google Shape;539;p51"/>
          <p:cNvSpPr txBox="1"/>
          <p:nvPr>
            <p:ph idx="2" type="subTitle"/>
          </p:nvPr>
        </p:nvSpPr>
        <p:spPr>
          <a:xfrm>
            <a:off x="3156618" y="1729975"/>
            <a:ext cx="2834700" cy="7341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Key Insights</a:t>
            </a:r>
            <a:endParaRPr sz="1200"/>
          </a:p>
        </p:txBody>
      </p:sp>
      <p:sp>
        <p:nvSpPr>
          <p:cNvPr id="540" name="Google Shape;540;p51"/>
          <p:cNvSpPr txBox="1"/>
          <p:nvPr>
            <p:ph idx="3" type="subTitle"/>
          </p:nvPr>
        </p:nvSpPr>
        <p:spPr>
          <a:xfrm>
            <a:off x="6084649" y="1729975"/>
            <a:ext cx="2834700" cy="7341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Model Results</a:t>
            </a:r>
            <a:endParaRPr sz="1200"/>
          </a:p>
        </p:txBody>
      </p:sp>
      <p:sp>
        <p:nvSpPr>
          <p:cNvPr id="541" name="Google Shape;541;p51"/>
          <p:cNvSpPr txBox="1"/>
          <p:nvPr>
            <p:ph idx="4" type="body"/>
          </p:nvPr>
        </p:nvSpPr>
        <p:spPr>
          <a:xfrm>
            <a:off x="-54875" y="2464075"/>
            <a:ext cx="3324900" cy="2087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Z-score normalization for continuous variables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Encoded categorical variables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Train/test split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Logistic Regression for interpretability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Evaluated with Confusion Matrix, Classification Report, Precision-Recall Curve</a:t>
            </a:r>
            <a:endParaRPr sz="1100"/>
          </a:p>
        </p:txBody>
      </p:sp>
      <p:sp>
        <p:nvSpPr>
          <p:cNvPr id="542" name="Google Shape;542;p51"/>
          <p:cNvSpPr txBox="1"/>
          <p:nvPr>
            <p:ph idx="5" type="body"/>
          </p:nvPr>
        </p:nvSpPr>
        <p:spPr>
          <a:xfrm>
            <a:off x="2892900" y="2464075"/>
            <a:ext cx="3324900" cy="2087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Higher attrition linked to: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/>
              <a:t>Overtime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/>
              <a:t>Longer commute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/>
              <a:t>Lower job/environment satisfaction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/>
              <a:t>Poor work-life balance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/>
              <a:t>Limited promotion opportunities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Logistic regression highlighted these factors clearly</a:t>
            </a:r>
            <a:endParaRPr/>
          </a:p>
        </p:txBody>
      </p:sp>
      <p:sp>
        <p:nvSpPr>
          <p:cNvPr id="543" name="Google Shape;543;p51"/>
          <p:cNvSpPr txBox="1"/>
          <p:nvPr>
            <p:ph idx="6" type="body"/>
          </p:nvPr>
        </p:nvSpPr>
        <p:spPr>
          <a:xfrm>
            <a:off x="5853275" y="2464075"/>
            <a:ext cx="3066000" cy="2087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Balanced precision and recall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Correctly classified 16% attrition with reasonable trade-offs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Good first step for prioritizing incentives</a:t>
            </a:r>
            <a:endParaRPr/>
          </a:p>
        </p:txBody>
      </p:sp>
      <p:sp>
        <p:nvSpPr>
          <p:cNvPr id="544" name="Google Shape;544;p51"/>
          <p:cNvSpPr txBox="1"/>
          <p:nvPr>
            <p:ph type="title"/>
          </p:nvPr>
        </p:nvSpPr>
        <p:spPr>
          <a:xfrm>
            <a:off x="228600" y="256925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 your campaign objectives</a:t>
            </a:r>
            <a:endParaRPr/>
          </a:p>
        </p:txBody>
      </p:sp>
      <p:grpSp>
        <p:nvGrpSpPr>
          <p:cNvPr id="545" name="Google Shape;545;p51"/>
          <p:cNvGrpSpPr/>
          <p:nvPr/>
        </p:nvGrpSpPr>
        <p:grpSpPr>
          <a:xfrm>
            <a:off x="7510402" y="777668"/>
            <a:ext cx="791090" cy="860886"/>
            <a:chOff x="6219513" y="1474206"/>
            <a:chExt cx="890968" cy="969576"/>
          </a:xfrm>
        </p:grpSpPr>
        <p:sp>
          <p:nvSpPr>
            <p:cNvPr id="546" name="Google Shape;546;p51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7" name="Google Shape;547;p51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8" name="Google Shape;548;p51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49" name="Google Shape;549;p51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2"/>
          <p:cNvSpPr/>
          <p:nvPr/>
        </p:nvSpPr>
        <p:spPr>
          <a:xfrm>
            <a:off x="1541832" y="1818734"/>
            <a:ext cx="3006600" cy="27096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55" name="Google Shape;555;p52"/>
          <p:cNvSpPr/>
          <p:nvPr/>
        </p:nvSpPr>
        <p:spPr>
          <a:xfrm>
            <a:off x="1541806" y="1373801"/>
            <a:ext cx="3006600" cy="8208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56" name="Google Shape;556;p52"/>
          <p:cNvSpPr/>
          <p:nvPr/>
        </p:nvSpPr>
        <p:spPr>
          <a:xfrm>
            <a:off x="4653992" y="1818734"/>
            <a:ext cx="3006600" cy="27096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57" name="Google Shape;557;p52"/>
          <p:cNvSpPr/>
          <p:nvPr/>
        </p:nvSpPr>
        <p:spPr>
          <a:xfrm>
            <a:off x="4653966" y="1373801"/>
            <a:ext cx="3006600" cy="8208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58" name="Google Shape;558;p52"/>
          <p:cNvSpPr txBox="1"/>
          <p:nvPr>
            <p:ph idx="1" type="subTitle"/>
          </p:nvPr>
        </p:nvSpPr>
        <p:spPr>
          <a:xfrm>
            <a:off x="1541806" y="1373801"/>
            <a:ext cx="3010800" cy="8208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Portfolio Reflection</a:t>
            </a:r>
            <a:endParaRPr sz="1200"/>
          </a:p>
        </p:txBody>
      </p:sp>
      <p:sp>
        <p:nvSpPr>
          <p:cNvPr id="559" name="Google Shape;559;p52"/>
          <p:cNvSpPr txBox="1"/>
          <p:nvPr>
            <p:ph idx="2" type="subTitle"/>
          </p:nvPr>
        </p:nvSpPr>
        <p:spPr>
          <a:xfrm>
            <a:off x="4651802" y="1373801"/>
            <a:ext cx="3010800" cy="8208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Next Steps</a:t>
            </a:r>
            <a:endParaRPr sz="1200"/>
          </a:p>
        </p:txBody>
      </p:sp>
      <p:sp>
        <p:nvSpPr>
          <p:cNvPr id="560" name="Google Shape;560;p52"/>
          <p:cNvSpPr txBox="1"/>
          <p:nvPr>
            <p:ph idx="4" type="body"/>
          </p:nvPr>
        </p:nvSpPr>
        <p:spPr>
          <a:xfrm>
            <a:off x="1240713" y="2194632"/>
            <a:ext cx="3531600" cy="23337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Solved a real HR challenge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Applied reproducible code in Python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Covered EDA, feature engineering, modeling, interpretation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Actionable explainable results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Prepared for future extensions</a:t>
            </a:r>
            <a:endParaRPr sz="1100"/>
          </a:p>
        </p:txBody>
      </p:sp>
      <p:sp>
        <p:nvSpPr>
          <p:cNvPr id="561" name="Google Shape;561;p52"/>
          <p:cNvSpPr txBox="1"/>
          <p:nvPr>
            <p:ph idx="5" type="body"/>
          </p:nvPr>
        </p:nvSpPr>
        <p:spPr>
          <a:xfrm>
            <a:off x="4371693" y="2194632"/>
            <a:ext cx="3531600" cy="23337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Deploy model in HR systems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Automate quarterly scoring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Explore advanced models (Random Forest, XGBoost)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/>
              <a:t>Add dashboards for managers</a:t>
            </a:r>
            <a:endParaRPr/>
          </a:p>
        </p:txBody>
      </p:sp>
      <p:sp>
        <p:nvSpPr>
          <p:cNvPr id="562" name="Google Shape;562;p52"/>
          <p:cNvSpPr txBox="1"/>
          <p:nvPr>
            <p:ph type="title"/>
          </p:nvPr>
        </p:nvSpPr>
        <p:spPr>
          <a:xfrm>
            <a:off x="228600" y="256925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 your campaign objectives</a:t>
            </a:r>
            <a:endParaRPr/>
          </a:p>
        </p:txBody>
      </p:sp>
      <p:grpSp>
        <p:nvGrpSpPr>
          <p:cNvPr id="563" name="Google Shape;563;p52"/>
          <p:cNvGrpSpPr/>
          <p:nvPr/>
        </p:nvGrpSpPr>
        <p:grpSpPr>
          <a:xfrm>
            <a:off x="7281802" y="625268"/>
            <a:ext cx="791090" cy="860886"/>
            <a:chOff x="6219513" y="1474206"/>
            <a:chExt cx="890968" cy="969576"/>
          </a:xfrm>
        </p:grpSpPr>
        <p:sp>
          <p:nvSpPr>
            <p:cNvPr id="564" name="Google Shape;564;p52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65" name="Google Shape;565;p52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66" name="Google Shape;566;p52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67" name="Google Shape;567;p52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3"/>
          <p:cNvSpPr/>
          <p:nvPr/>
        </p:nvSpPr>
        <p:spPr>
          <a:xfrm>
            <a:off x="3448117" y="3693650"/>
            <a:ext cx="22479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73" name="Google Shape;573;p53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574" name="Google Shape;574;p53"/>
          <p:cNvSpPr txBox="1"/>
          <p:nvPr>
            <p:ph idx="1" type="subTitle"/>
          </p:nvPr>
        </p:nvSpPr>
        <p:spPr>
          <a:xfrm>
            <a:off x="1230200" y="2889900"/>
            <a:ext cx="72291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reviewing my portfolio project!</a:t>
            </a:r>
            <a:endParaRPr sz="1400"/>
          </a:p>
        </p:txBody>
      </p:sp>
      <p:sp>
        <p:nvSpPr>
          <p:cNvPr id="575" name="Google Shape;575;p53">
            <a:hlinkClick r:id="rId3"/>
          </p:cNvPr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repo</a:t>
            </a:r>
            <a:endParaRPr/>
          </a:p>
        </p:txBody>
      </p:sp>
      <p:sp>
        <p:nvSpPr>
          <p:cNvPr id="576" name="Google Shape;576;p53"/>
          <p:cNvSpPr/>
          <p:nvPr/>
        </p:nvSpPr>
        <p:spPr>
          <a:xfrm>
            <a:off x="5282039" y="2736692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7" name="Google Shape;577;p5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